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35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tif" ContentType="image/tiff"/>
  <Override PartName="/ppt/media/image1.png" ContentType="image/png"/>
  <Override PartName="/ppt/media/image31.png" ContentType="image/png"/>
  <Override PartName="/ppt/media/image21.jpeg" ContentType="image/jpeg"/>
  <Override PartName="/ppt/media/image29.png" ContentType="image/png"/>
  <Override PartName="/ppt/media/image36.gif" ContentType="image/gif"/>
  <Override PartName="/ppt/media/image18.jpeg" ContentType="image/jpeg"/>
  <Override PartName="/ppt/media/image15.png" ContentType="image/png"/>
  <Override PartName="/ppt/media/image22.gif" ContentType="image/gif"/>
  <Override PartName="/ppt/media/image16.png" ContentType="image/png"/>
  <Override PartName="/ppt/media/image23.gif" ContentType="image/gif"/>
  <Override PartName="/ppt/media/image17.jpeg" ContentType="image/jpeg"/>
  <Override PartName="/ppt/media/image14.tif" ContentType="image/tiff"/>
  <Override PartName="/ppt/media/image24.png" ContentType="image/png"/>
  <Override PartName="/ppt/media/image3.jpeg" ContentType="image/jpeg"/>
  <Override PartName="/ppt/media/image30.png" ContentType="image/png"/>
  <Override PartName="/ppt/media/image37.jpeg" ContentType="image/jpeg"/>
  <Override PartName="/ppt/media/image25.jpeg" ContentType="image/jpeg"/>
  <Override PartName="/ppt/media/image2.png" ContentType="image/png"/>
  <Override PartName="/ppt/media/image32.png" ContentType="image/png"/>
  <Override PartName="/ppt/media/image4.png" ContentType="image/png"/>
  <Override PartName="/ppt/media/image12.jpeg" ContentType="image/jpeg"/>
  <Override PartName="/ppt/media/image34.png" ContentType="image/png"/>
  <Override PartName="/ppt/media/image20.gif" ContentType="image/gif"/>
  <Override PartName="/ppt/media/image13.jpeg" ContentType="image/jpe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10.png" ContentType="image/png"/>
  <Override PartName="/ppt/media/image46.jpeg" ContentType="image/jpeg"/>
  <Override PartName="/ppt/media/image47.gif" ContentType="image/gif"/>
  <Override PartName="/ppt/media/image53.jpeg" ContentType="image/jpeg"/>
  <Override PartName="/ppt/media/image38.gif" ContentType="image/gif"/>
  <Override PartName="/ppt/media/image45.png" ContentType="image/png"/>
  <Override PartName="/ppt/media/image44.jpeg" ContentType="image/jpeg"/>
  <Override PartName="/ppt/media/image9.png" ContentType="image/png"/>
  <Override PartName="/ppt/media/image49.png" ContentType="image/png"/>
  <Override PartName="/ppt/media/image51.png" ContentType="image/png"/>
  <Override PartName="/ppt/media/image48.gif" ContentType="image/gif"/>
  <Override PartName="/ppt/media/image52.jpeg" ContentType="image/jpeg"/>
  <Override PartName="/ppt/media/image8.png" ContentType="image/png"/>
  <Override PartName="/ppt/media/image50.jpeg" ContentType="image/jpeg"/>
  <Override PartName="/ppt/media/image55.tif" ContentType="image/tiff"/>
  <Override PartName="/ppt/media/image7.png" ContentType="image/png"/>
  <Override PartName="/ppt/media/image57.jpeg" ContentType="image/jpeg"/>
  <Override PartName="/ppt/media/image11.png" ContentType="image/png"/>
  <Override PartName="/ppt/media/image19.jpeg" ContentType="image/jpeg"/>
  <Override PartName="/ppt/media/image58.jpeg" ContentType="image/jpeg"/>
  <Override PartName="/ppt/media/image42.png" ContentType="image/png"/>
  <Override PartName="/ppt/media/image54.png" ContentType="image/png"/>
  <Override PartName="/ppt/media/image41.jpeg" ContentType="image/jpeg"/>
  <Override PartName="/ppt/media/image39.gif" ContentType="image/gif"/>
  <Override PartName="/ppt/media/image40.png" ContentType="image/png"/>
  <Override PartName="/ppt/media/image33.png" ContentType="image/png"/>
  <Override PartName="/ppt/media/image56.jpeg" ContentType="image/jpeg"/>
  <Override PartName="/ppt/media/image6.png" ContentType="image/png"/>
  <Override PartName="/ppt/media/image26.gif" ContentType="image/gi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8E4B422-3402-449A-927E-6422432379F3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_21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D314504-CF4E-45DA-920D-B840C7B7C23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_23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DBCF666-C7CD-42C0-89A4-689799B39E0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_25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FA0EF38-74C7-40D8-A43E-477558CF2C6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_3"/>
          <p:cNvSpPr/>
          <p:nvPr/>
        </p:nvSpPr>
        <p:spPr>
          <a:xfrm>
            <a:off x="4281480" y="10155240"/>
            <a:ext cx="327204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67C0B45-6339-4E9D-916B-F16C81CFF28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1600" y="763560"/>
            <a:ext cx="5023080" cy="37656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3600" cy="452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_4"/>
          <p:cNvSpPr/>
          <p:nvPr/>
        </p:nvSpPr>
        <p:spPr>
          <a:xfrm>
            <a:off x="4281480" y="10155240"/>
            <a:ext cx="327204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24AF252-7400-4267-A3D2-C7E1593A99E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1600" y="763560"/>
            <a:ext cx="5023080" cy="376560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3600" cy="452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_6"/>
          <p:cNvSpPr/>
          <p:nvPr/>
        </p:nvSpPr>
        <p:spPr>
          <a:xfrm>
            <a:off x="4281480" y="10155240"/>
            <a:ext cx="327204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9ADC589-AC93-4FEF-B1C4-42AC027154A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536400" y="763560"/>
            <a:ext cx="6689880" cy="376236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3600" cy="452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_9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1E0CA488-0445-4EA7-9758-F78BB7693DB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_56"/>
          <p:cNvSpPr/>
          <p:nvPr/>
        </p:nvSpPr>
        <p:spPr>
          <a:xfrm>
            <a:off x="4282200" y="10155240"/>
            <a:ext cx="32727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39D2EC6-F93F-465F-82B1-95F2EF27696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589680" y="892440"/>
            <a:ext cx="7383240" cy="440532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857520" y="5585040"/>
            <a:ext cx="6849360" cy="5288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_31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7004F0D-4C3C-46B2-A983-F532DDB3DA2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5560" cy="363420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120" cy="437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_34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57DE179-670F-4286-83C8-85D03E2344B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35240" y="811440"/>
            <a:ext cx="4876920" cy="399672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_36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61D6DF25-0CBB-4E58-A56A-80CBA7C2B7B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5560" cy="363420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120" cy="437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_38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D6F91D3-F1B1-483F-BADF-67658EC262A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35560" cy="363420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120" cy="437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_11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0C4FD8E9-DAA7-4ED4-BDDD-D4D118700E7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_26"/>
          <p:cNvSpPr/>
          <p:nvPr/>
        </p:nvSpPr>
        <p:spPr>
          <a:xfrm>
            <a:off x="4281480" y="10155240"/>
            <a:ext cx="327204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7A617AB2-3838-4E13-9B4B-11046DEE0D5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143000" y="693720"/>
            <a:ext cx="4559400" cy="341784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341960"/>
            <a:ext cx="5483160" cy="4110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_13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4CDE6B9-C224-45FA-904B-0CA248E594A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_46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404B86C5-24CD-41CE-AE75-79759D8BE0C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3120" cy="364104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120" cy="437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_49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9B869912-04D5-459D-B585-AD930FD1EDE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3120" cy="364104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120" cy="437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_51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231FE043-6DBD-4255-8A59-FD66560AA8A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111680" y="737280"/>
            <a:ext cx="4443120" cy="364104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66720" y="4615200"/>
            <a:ext cx="5334120" cy="437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_52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A0203256-8AD8-4649-9A47-1E99638127C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Arial Unicode M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35240" y="811440"/>
            <a:ext cx="4876920" cy="399672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_15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7DFE87E0-456F-4D79-9C0A-A175F5D7E8A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_17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3965E00A-2FA3-4752-BDAA-DE5913161EB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_19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8CF2BCB7-C43F-4666-89AA-0C979922A20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_67"/>
          <p:cNvSpPr/>
          <p:nvPr/>
        </p:nvSpPr>
        <p:spPr>
          <a:xfrm>
            <a:off x="4278600" y="10156680"/>
            <a:ext cx="32709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723960"/>
                <a:tab algn="l" pos="1447920"/>
                <a:tab algn="l" pos="2171880"/>
                <a:tab algn="l" pos="2895480"/>
              </a:tabLst>
            </a:pPr>
            <a:fld id="{CD96F5F5-65C4-472E-BBB9-4B92256ABE5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53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33800" y="811440"/>
            <a:ext cx="4883400" cy="400032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360" y="5077440"/>
            <a:ext cx="6044400" cy="480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ti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gif"/><Relationship Id="rId3" Type="http://schemas.openxmlformats.org/officeDocument/2006/relationships/image" Target="../media/image27.ti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vimeo.com/602543020" TargetMode="Externa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vimeo.com/602614709" TargetMode="External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vimeo.com/602585449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vimeo.com/602585477" TargetMode="Externa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hyperlink" Target="https://vimeo.com/manage/videos/548372489" TargetMode="External"/><Relationship Id="rId3" Type="http://schemas.openxmlformats.org/officeDocument/2006/relationships/hyperlink" Target="https://vimeo.com/548372489" TargetMode="External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2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"/>
          <p:cNvSpPr/>
          <p:nvPr/>
        </p:nvSpPr>
        <p:spPr>
          <a:xfrm>
            <a:off x="504000" y="133200"/>
            <a:ext cx="9068400" cy="24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GSA Short Course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Modeling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of Sedimentary Deposits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04000" y="1752120"/>
            <a:ext cx="9068400" cy="32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Session 2a</a:t>
            </a:r>
            <a:endParaRPr b="0" lang="en-GB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age-models - theory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6671880" y="4320000"/>
            <a:ext cx="3405240" cy="13478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2778120" y="4428000"/>
            <a:ext cx="3377520" cy="116784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144000" y="4680000"/>
            <a:ext cx="2336040" cy="84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_20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1" name="CustomShape 2_6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648000" y="811800"/>
            <a:ext cx="3058200" cy="407556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6_0" descr=""/>
          <p:cNvPicPr/>
          <p:nvPr/>
        </p:nvPicPr>
        <p:blipFill>
          <a:blip r:embed="rId2"/>
          <a:stretch/>
        </p:blipFill>
        <p:spPr>
          <a:xfrm>
            <a:off x="5940000" y="802440"/>
            <a:ext cx="3638520" cy="408528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_1" descr=""/>
          <p:cNvPicPr/>
          <p:nvPr/>
        </p:nvPicPr>
        <p:blipFill>
          <a:blip r:embed="rId3"/>
          <a:stretch/>
        </p:blipFill>
        <p:spPr>
          <a:xfrm>
            <a:off x="3809880" y="2964600"/>
            <a:ext cx="2096280" cy="186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_22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57" name="CustomShape 2_9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_24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60" name="CustomShape 2_8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Smooth spline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clam(,4, 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4_4"/>
          <p:cNvSpPr/>
          <p:nvPr/>
        </p:nvSpPr>
        <p:spPr>
          <a:xfrm>
            <a:off x="504000" y="972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require(clam)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clam(outliers=6)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type=2)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2, 2)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clam(hiatus=470, 2, 3)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clam(,4, outliers=6)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ff"/>
                </a:solidFill>
                <a:latin typeface="Arial"/>
                <a:ea typeface="DejaVu Sans"/>
              </a:rPr>
              <a:t>clam(,4, hiatus=470)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3420000" y="837720"/>
            <a:ext cx="3276000" cy="402048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1_2"/>
          <p:cNvSpPr/>
          <p:nvPr/>
        </p:nvSpPr>
        <p:spPr>
          <a:xfrm>
            <a:off x="1584360" y="5221080"/>
            <a:ext cx="350532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13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Jason Salavon      100 Special Moments</a:t>
            </a:r>
            <a:endParaRPr b="0" lang="en-GB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_0" descr=""/>
          <p:cNvPicPr/>
          <p:nvPr/>
        </p:nvPicPr>
        <p:blipFill>
          <a:blip r:embed="rId1"/>
          <a:stretch/>
        </p:blipFill>
        <p:spPr>
          <a:xfrm>
            <a:off x="2700000" y="938160"/>
            <a:ext cx="2232360" cy="381744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2_1" descr=""/>
          <p:cNvPicPr/>
          <p:nvPr/>
        </p:nvPicPr>
        <p:blipFill>
          <a:blip r:embed="rId2"/>
          <a:stretch/>
        </p:blipFill>
        <p:spPr>
          <a:xfrm>
            <a:off x="5102640" y="930960"/>
            <a:ext cx="2060640" cy="38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_5"/>
          <p:cNvSpPr/>
          <p:nvPr/>
        </p:nvSpPr>
        <p:spPr>
          <a:xfrm>
            <a:off x="1637280" y="878400"/>
            <a:ext cx="68004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Uncertainties dates and models</a:t>
            </a:r>
            <a:endParaRPr b="0" lang="en-GB" sz="3300" spc="-1" strike="noStrike">
              <a:latin typeface="Arial"/>
            </a:endParaRPr>
          </a:p>
        </p:txBody>
      </p:sp>
      <p:pic>
        <p:nvPicPr>
          <p:cNvPr id="168" name="Picture 2_0" descr=""/>
          <p:cNvPicPr/>
          <p:nvPr/>
        </p:nvPicPr>
        <p:blipFill>
          <a:blip r:embed="rId1"/>
          <a:stretch/>
        </p:blipFill>
        <p:spPr>
          <a:xfrm>
            <a:off x="1637280" y="1861560"/>
            <a:ext cx="3316320" cy="248724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3_8" descr=""/>
          <p:cNvPicPr/>
          <p:nvPr/>
        </p:nvPicPr>
        <p:blipFill>
          <a:blip r:embed="rId2"/>
          <a:stretch/>
        </p:blipFill>
        <p:spPr>
          <a:xfrm>
            <a:off x="5546520" y="1994760"/>
            <a:ext cx="2810160" cy="1796760"/>
          </a:xfrm>
          <a:prstGeom prst="rect">
            <a:avLst/>
          </a:prstGeom>
          <a:ln w="0">
            <a:noFill/>
          </a:ln>
        </p:spPr>
      </p:pic>
      <p:sp>
        <p:nvSpPr>
          <p:cNvPr id="170" name="Line 2_1"/>
          <p:cNvSpPr/>
          <p:nvPr/>
        </p:nvSpPr>
        <p:spPr>
          <a:xfrm flipH="1" flipV="1">
            <a:off x="4326840" y="2623320"/>
            <a:ext cx="1924200" cy="157320"/>
          </a:xfrm>
          <a:prstGeom prst="line">
            <a:avLst/>
          </a:prstGeom>
          <a:ln w="367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3_1"/>
          <p:cNvSpPr/>
          <p:nvPr/>
        </p:nvSpPr>
        <p:spPr>
          <a:xfrm flipH="1">
            <a:off x="4155480" y="2637720"/>
            <a:ext cx="209520" cy="720"/>
          </a:xfrm>
          <a:prstGeom prst="line">
            <a:avLst/>
          </a:prstGeom>
          <a:ln w="9360">
            <a:solidFill>
              <a:srgbClr val="ff0000"/>
            </a:solidFill>
            <a:prstDash val="sysDot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4_0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6000" cy="387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_4" descr=""/>
          <p:cNvPicPr/>
          <p:nvPr/>
        </p:nvPicPr>
        <p:blipFill>
          <a:blip r:embed="rId1"/>
          <a:stretch/>
        </p:blipFill>
        <p:spPr>
          <a:xfrm>
            <a:off x="2495160" y="929880"/>
            <a:ext cx="5166000" cy="387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/>
          <p:nvPr/>
        </p:nvSpPr>
        <p:spPr>
          <a:xfrm>
            <a:off x="540000" y="540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Age-depth models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 age-models</a:t>
            </a:r>
            <a:endParaRPr b="0" lang="en-GB" sz="28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Probabilities</a:t>
            </a:r>
            <a:endParaRPr b="0" lang="en-GB" sz="28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Combining prior information with new data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436040" y="1036440"/>
            <a:ext cx="7202160" cy="400176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36000" y="5328000"/>
            <a:ext cx="100148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Scholar.google citations to calibration/age-modeling (left) and age-depth modeling (right) software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_41"/>
          <p:cNvSpPr/>
          <p:nvPr/>
        </p:nvSpPr>
        <p:spPr>
          <a:xfrm>
            <a:off x="131760" y="2520360"/>
            <a:ext cx="3119760" cy="1461240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-introduced classical statistics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5% p-value, ANOVA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-fast and easy to calculate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-globally popular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(-defended eugenics)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7" name="Picture 7_1" descr=""/>
          <p:cNvPicPr/>
          <p:nvPr/>
        </p:nvPicPr>
        <p:blipFill>
          <a:blip r:embed="rId1"/>
          <a:stretch/>
        </p:blipFill>
        <p:spPr>
          <a:xfrm>
            <a:off x="2160000" y="132840"/>
            <a:ext cx="1798200" cy="238536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10_2" descr=""/>
          <p:cNvPicPr/>
          <p:nvPr/>
        </p:nvPicPr>
        <p:blipFill>
          <a:blip r:embed="rId2"/>
          <a:stretch/>
        </p:blipFill>
        <p:spPr>
          <a:xfrm>
            <a:off x="2304000" y="3543480"/>
            <a:ext cx="1978200" cy="203472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8_1" descr=""/>
          <p:cNvPicPr/>
          <p:nvPr/>
        </p:nvPicPr>
        <p:blipFill>
          <a:blip r:embed="rId3"/>
          <a:stretch/>
        </p:blipFill>
        <p:spPr>
          <a:xfrm>
            <a:off x="500400" y="180000"/>
            <a:ext cx="1477800" cy="233820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2_1"/>
          <p:cNvSpPr/>
          <p:nvPr/>
        </p:nvSpPr>
        <p:spPr>
          <a:xfrm>
            <a:off x="2520" y="5035320"/>
            <a:ext cx="1761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Sir Ronald Fisher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1890-1962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7812000" y="5076000"/>
            <a:ext cx="22712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Rev Thomas Bayes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1701-1761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5760000" y="3542400"/>
            <a:ext cx="1898280" cy="203580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5429520" y="144000"/>
            <a:ext cx="2128680" cy="27342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6"/>
          <a:stretch/>
        </p:blipFill>
        <p:spPr>
          <a:xfrm>
            <a:off x="7740000" y="65520"/>
            <a:ext cx="2158200" cy="425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80000" y="0"/>
            <a:ext cx="3741120" cy="566856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3997440" y="5324040"/>
            <a:ext cx="17607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xkcd.com/1132/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" name="CustomShape 4_0"/>
          <p:cNvSpPr/>
          <p:nvPr/>
        </p:nvSpPr>
        <p:spPr>
          <a:xfrm>
            <a:off x="4500000" y="1080000"/>
            <a:ext cx="5070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/ frequentist statistics</a:t>
            </a:r>
            <a:endParaRPr b="0" lang="en-GB" sz="1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tests whether an event (hypothesis) occurs or not </a:t>
            </a:r>
            <a:endParaRPr b="0" lang="en-GB" sz="1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calculates the probability of an event, if the experiment were to be repeated under the same conditions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18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 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expresses everything in probabilities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Combine new data with existing knowledge, to update our understanding</a:t>
            </a:r>
            <a:endParaRPr b="0" lang="en-GB" sz="1800" spc="-1" strike="noStrike">
              <a:latin typeface="Arial"/>
            </a:endParaRPr>
          </a:p>
          <a:p>
            <a:pPr lvl="3" marL="864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Prior knowledge: context, expert opinion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"/>
          <p:cNvSpPr/>
          <p:nvPr/>
        </p:nvSpPr>
        <p:spPr>
          <a:xfrm>
            <a:off x="540000" y="540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probabilities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9" name="CustomShape 4_2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probability that </a:t>
            </a:r>
            <a:endParaRPr b="0" lang="en-GB" sz="2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 coin lands on heads?</a:t>
            </a:r>
            <a:endParaRPr b="0" lang="en-GB" sz="2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 have &gt;£20 in my pocket?</a:t>
            </a:r>
            <a:endParaRPr b="0" lang="en-GB" sz="2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it rains tomorrow?</a:t>
            </a:r>
            <a:endParaRPr b="0" lang="en-GB" sz="2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it rained yesterday in Bangor?</a:t>
            </a:r>
            <a:endParaRPr b="0" lang="en-GB" sz="28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couple has had 5 pregnancies and all 5 have been male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probability that their next child is female?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098560" y="0"/>
            <a:ext cx="1980360" cy="125820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540000" y="540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approach to testing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2" name="CustomShape 4_5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Imagine a very accurate test for a rare disease. If you have the disease (or don’t have it), it will correctly say so 99% of the time.</a:t>
            </a:r>
            <a:endParaRPr b="0" lang="en-GB" sz="1600" spc="-1" strike="noStrike">
              <a:latin typeface="Arial"/>
            </a:endParaRPr>
          </a:p>
          <a:p>
            <a:pPr marL="228600" indent="-22392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But the disease in question is very rare; just one person in every 10,000 has it. This is known as your “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prior probability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”: the background rate in the population.</a:t>
            </a:r>
            <a:endParaRPr b="0" lang="en-GB" sz="1600" spc="-1" strike="noStrike">
              <a:latin typeface="Arial"/>
            </a:endParaRPr>
          </a:p>
          <a:p>
            <a:pPr marL="228600" indent="-22392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 now imagine you test 1 million people. There are [10</a:t>
            </a:r>
            <a:r>
              <a:rPr b="0" lang="en-GB" sz="1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/10</a:t>
            </a:r>
            <a:r>
              <a:rPr b="0" lang="en-GB" sz="1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=] 100 people who have the disease: your test correctly identifies [99%*100=] 99 of them. And there are 999,900 people who don’t: your test correctly identifies [99%*999,900=] 989,901 of them.</a:t>
            </a:r>
            <a:endParaRPr b="0" lang="en-GB" sz="1600" spc="-1" strike="noStrike">
              <a:latin typeface="Arial"/>
            </a:endParaRPr>
          </a:p>
          <a:p>
            <a:pPr marL="228600" indent="-22392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But that means that your test, despite giving the right answer in 99% of cases, has told [999,000-989,901=] 9,999 people that they have the disease, when in fact they don’t. So if you get a positive result, in this case, your chance of actually having the disease is 99 in 10,098, or just under 1%.</a:t>
            </a:r>
            <a:endParaRPr b="0" lang="en-GB" sz="1600" spc="-1" strike="noStrike">
              <a:latin typeface="Arial"/>
            </a:endParaRPr>
          </a:p>
          <a:p>
            <a:pPr marL="228600" indent="-22392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If the disease was not so rare – if, say, 1% of people had it – your results would be totally different. Then you’d have 9,900 false positives, but also 9,990 true positives. So if you had a positive result, it would be more than 50% likely to be true.”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32000" y="5364000"/>
            <a:ext cx="91310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https://www.theguardian.com/world/2021/apr/18/obscure-maths-bayes-theorem-reliability-covid-lateral-flow-tests-probability</a:t>
            </a:r>
            <a:endParaRPr b="0" lang="en-GB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540000" y="540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5" name="CustomShape 4_6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All probabilities are conditional – they depend on the context</a:t>
            </a:r>
            <a:endParaRPr b="0" lang="en-GB" sz="28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Everything expressed as probabilities (0 – 1)</a:t>
            </a:r>
            <a:endParaRPr b="0" lang="en-GB" sz="28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Bayesian theorem updates our understanding, by combining prior information with new data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p( 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) </a:t>
            </a:r>
            <a:r>
              <a:rPr b="0" lang="en-GB" sz="2800" spc="-1" strike="noStrike">
                <a:solidFill>
                  <a:srgbClr val="000000"/>
                </a:solidFill>
                <a:latin typeface="Noto Sans CJK JP DemiLight"/>
                <a:ea typeface="Noto Sans CJK JP DemiLight"/>
              </a:rPr>
              <a:t>∝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l( </a:t>
            </a:r>
            <a:r>
              <a:rPr b="0" lang="en-GB" sz="2800" spc="-1" strike="noStrike">
                <a:solidFill>
                  <a:srgbClr val="0000ff"/>
                </a:solidFill>
                <a:latin typeface="Courier New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) * p(</a:t>
            </a:r>
            <a:r>
              <a:rPr b="0" lang="en-GB" sz="2800" spc="-1" strike="noStrike">
                <a:solidFill>
                  <a:srgbClr val="c9211e"/>
                </a:solidFill>
                <a:latin typeface="Courier New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Courier New"/>
                <a:ea typeface="DejaVu Sans"/>
              </a:rPr>
              <a:t>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p( 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200" spc="-1" strike="noStrike">
                <a:solidFill>
                  <a:srgbClr val="0000ff"/>
                </a:solidFill>
                <a:latin typeface="Courier New"/>
                <a:ea typeface="DejaVu Sans"/>
              </a:rPr>
              <a:t>data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) </a:t>
            </a:r>
            <a:r>
              <a:rPr b="0" lang="en-GB" sz="2200" spc="-1" strike="noStrike">
                <a:solidFill>
                  <a:srgbClr val="000000"/>
                </a:solidFill>
                <a:latin typeface="Noto Sans CJK JP DemiLight"/>
                <a:ea typeface="Noto Sans CJK JP DemiLight"/>
              </a:rPr>
              <a:t>∝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l( </a:t>
            </a:r>
            <a:r>
              <a:rPr b="0" lang="en-GB" sz="2200" spc="-1" strike="noStrike">
                <a:solidFill>
                  <a:srgbClr val="0000ff"/>
                </a:solidFill>
                <a:latin typeface="Courier New"/>
                <a:ea typeface="DejaVu Sans"/>
              </a:rPr>
              <a:t>data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 | 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) * p(</a:t>
            </a:r>
            <a:r>
              <a:rPr b="0" lang="en-GB" sz="2200" spc="-1" strike="noStrike">
                <a:solidFill>
                  <a:srgbClr val="c9211e"/>
                </a:solidFill>
                <a:latin typeface="Courier New"/>
                <a:ea typeface="DejaVu Sans"/>
              </a:rPr>
              <a:t>prior</a:t>
            </a:r>
            <a:r>
              <a:rPr b="0" lang="en-GB" sz="2200" spc="-1" strike="noStrike">
                <a:solidFill>
                  <a:srgbClr val="000000"/>
                </a:solidFill>
                <a:latin typeface="Courier New"/>
                <a:ea typeface="DejaVu Sans"/>
              </a:rPr>
              <a:t>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"/>
          <p:cNvSpPr/>
          <p:nvPr/>
        </p:nvSpPr>
        <p:spPr>
          <a:xfrm>
            <a:off x="540000" y="324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 statistics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97" name="CustomShape 4_7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calculate analytically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Only became popular in 1990s when computers and algorithms became fast enough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MCMC: Markov-chain Monte Carlo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Produce initial series of values that fit the data and obey the prior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next iteration, randomly change one value by a bit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Accept if this enhances the fit, otherwise possibly accept</a:t>
            </a:r>
            <a:endParaRPr b="0" lang="en-GB" sz="2400" spc="-1" strike="noStrike">
              <a:latin typeface="Arial"/>
            </a:endParaRPr>
          </a:p>
          <a:p>
            <a:pPr lvl="2" marL="648000" indent="-214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Repeat millions of times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(thin to reduce similarity between iterations)</a:t>
            </a:r>
            <a:endParaRPr b="0" lang="en-GB" sz="20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iterations together approach the true distributions of the parameters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normal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9" name="CustomShape 2_27"/>
          <p:cNvSpPr/>
          <p:nvPr/>
        </p:nvSpPr>
        <p:spPr>
          <a:xfrm>
            <a:off x="7200000" y="1821600"/>
            <a:ext cx="287856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sdev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for modelling measurements with lab errors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MCMC approaches true distribution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1909080" y="4860000"/>
            <a:ext cx="4750920" cy="427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Times New Roman"/>
                <a:hlinkClick r:id="rId1"/>
              </a:rPr>
              <a:t>https://vimeo.com/602543020</a:t>
            </a:r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gamma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2" name="CustomShape 2_28"/>
          <p:cNvSpPr/>
          <p:nvPr/>
        </p:nvSpPr>
        <p:spPr>
          <a:xfrm>
            <a:off x="7200000" y="1821600"/>
            <a:ext cx="287856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shape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Always positive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to model accumulation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2340000" y="4680000"/>
            <a:ext cx="439092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Times New Roman"/>
                <a:hlinkClick r:id="rId1"/>
              </a:rPr>
              <a:t>https://vimeo.com/602614709</a:t>
            </a:r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 - beta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5" name="CustomShape 2_29"/>
          <p:cNvSpPr/>
          <p:nvPr/>
        </p:nvSpPr>
        <p:spPr>
          <a:xfrm>
            <a:off x="7200000" y="1821600"/>
            <a:ext cx="287856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 parameters:</a:t>
            </a:r>
            <a:endParaRPr b="0" lang="en-GB" sz="24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mean, strength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Between 0 and 1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Handy to model memory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2447280" y="4320000"/>
            <a:ext cx="421272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Times New Roman"/>
                <a:hlinkClick r:id="rId1"/>
              </a:rPr>
              <a:t>https://vimeo.com/602585449</a:t>
            </a:r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_7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29" name="CustomShape 2_0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540000" y="324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MCMC in age-models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08" name="CustomShape 4_3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five radiocarbon dated depths from a sequence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model them to be in chronological order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Simulate 5 initial ‘ball-park’ values (years) in chronological order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Calculate how well they fit the calibrated radiocarbon dates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 randomly change one of the values by a bit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Check that the values remain in chronological order</a:t>
            </a:r>
            <a:endParaRPr b="0" lang="en-GB" sz="2400" spc="-1" strike="noStrike">
              <a:latin typeface="Arial"/>
            </a:endParaRPr>
          </a:p>
          <a:p>
            <a:pPr lvl="2" marL="648000" indent="-214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Accept if the fit has enhanced, possibly accept if not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Repeat millions of times (thin, remove burn-in)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"/>
          <p:cNvSpPr txBox="1"/>
          <p:nvPr/>
        </p:nvSpPr>
        <p:spPr>
          <a:xfrm>
            <a:off x="2160000" y="4583880"/>
            <a:ext cx="511092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Times New Roman"/>
                <a:hlinkClick r:id="rId1"/>
              </a:rPr>
              <a:t>https://vimeo.com/602585477</a:t>
            </a:r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008360" y="540000"/>
            <a:ext cx="4570920" cy="457092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/>
          <p:nvPr/>
        </p:nvSpPr>
        <p:spPr>
          <a:xfrm>
            <a:off x="6565680" y="4001760"/>
            <a:ext cx="279360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require(coffee)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sim.strat()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strat(its=1e7, burnin=100)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"/>
          <p:cNvSpPr/>
          <p:nvPr/>
        </p:nvSpPr>
        <p:spPr>
          <a:xfrm>
            <a:off x="6565680" y="4001760"/>
            <a:ext cx="165816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require(coffee)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sim.rings()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rings()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160000" y="481320"/>
            <a:ext cx="3656520" cy="475200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6840000" y="2301480"/>
            <a:ext cx="2920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Gaps of exactly known age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540000" y="324000"/>
            <a:ext cx="91036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Distributions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16" name="CustomShape 4_8"/>
          <p:cNvSpPr/>
          <p:nvPr/>
        </p:nvSpPr>
        <p:spPr>
          <a:xfrm>
            <a:off x="504000" y="1260000"/>
            <a:ext cx="9066960" cy="41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Student-t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gamma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uniform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4_5" descr=""/>
          <p:cNvPicPr/>
          <p:nvPr/>
        </p:nvPicPr>
        <p:blipFill>
          <a:blip r:embed="rId1"/>
          <a:stretch/>
        </p:blipFill>
        <p:spPr>
          <a:xfrm>
            <a:off x="1452960" y="720000"/>
            <a:ext cx="7797600" cy="484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_2" descr=""/>
          <p:cNvPicPr/>
          <p:nvPr/>
        </p:nvPicPr>
        <p:blipFill>
          <a:blip r:embed="rId1"/>
          <a:stretch/>
        </p:blipFill>
        <p:spPr>
          <a:xfrm>
            <a:off x="5032080" y="2122920"/>
            <a:ext cx="3596040" cy="269676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1_32"/>
          <p:cNvSpPr/>
          <p:nvPr/>
        </p:nvSpPr>
        <p:spPr>
          <a:xfrm>
            <a:off x="1638000" y="866520"/>
            <a:ext cx="679824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Stratigraphic order dates</a:t>
            </a:r>
            <a:endParaRPr b="0" lang="en-GB" sz="3309" spc="-1" strike="noStrike">
              <a:latin typeface="Arial"/>
            </a:endParaRPr>
          </a:p>
        </p:txBody>
      </p:sp>
      <p:sp>
        <p:nvSpPr>
          <p:cNvPr id="220" name="CustomShape 2_11"/>
          <p:cNvSpPr/>
          <p:nvPr/>
        </p:nvSpPr>
        <p:spPr>
          <a:xfrm>
            <a:off x="1638000" y="1703520"/>
            <a:ext cx="6798240" cy="280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Christen, 1994. </a:t>
            </a:r>
            <a:r>
              <a:rPr b="0" i="1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 Stat </a:t>
            </a: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43:489-503</a:t>
            </a:r>
            <a:endParaRPr b="0" lang="en-GB" sz="1990" spc="-1" strike="noStrike">
              <a:latin typeface="Arial"/>
            </a:endParaRPr>
          </a:p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Only accept iterations with correct order</a:t>
            </a:r>
            <a:endParaRPr b="0" lang="en-GB" sz="1990" spc="-1" strike="noStrike">
              <a:latin typeface="Arial"/>
            </a:endParaRPr>
          </a:p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Reduces error ranges</a:t>
            </a:r>
            <a:endParaRPr b="0" lang="en-GB" sz="1990" spc="-1" strike="noStrike">
              <a:latin typeface="Arial"/>
            </a:endParaRPr>
          </a:p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Removes outliers</a:t>
            </a:r>
            <a:endParaRPr b="0" lang="en-GB" sz="1990" spc="-1" strike="noStrike">
              <a:latin typeface="Arial"/>
            </a:endParaRPr>
          </a:p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199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Easy to defend</a:t>
            </a:r>
            <a:endParaRPr b="0" lang="en-GB" sz="19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_33"/>
          <p:cNvSpPr/>
          <p:nvPr/>
        </p:nvSpPr>
        <p:spPr>
          <a:xfrm>
            <a:off x="502920" y="210960"/>
            <a:ext cx="9066240" cy="9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4400" spc="-1" strike="noStrike">
                <a:solidFill>
                  <a:srgbClr val="000080"/>
                </a:solidFill>
                <a:latin typeface="Arial"/>
                <a:ea typeface="Arial Unicode MS"/>
              </a:rPr>
              <a:t>Stratigraphic order dates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22" name="Picture 2_7" descr=""/>
          <p:cNvPicPr/>
          <p:nvPr/>
        </p:nvPicPr>
        <p:blipFill>
          <a:blip r:embed="rId1"/>
          <a:stretch/>
        </p:blipFill>
        <p:spPr>
          <a:xfrm>
            <a:off x="2339640" y="1214280"/>
            <a:ext cx="5575680" cy="310176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2_10"/>
          <p:cNvSpPr/>
          <p:nvPr/>
        </p:nvSpPr>
        <p:spPr>
          <a:xfrm>
            <a:off x="1618920" y="4455360"/>
            <a:ext cx="557568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Blaauw and Heegaard, 2012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8100000" y="2340000"/>
            <a:ext cx="1620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>
            <a:off x="8692920" y="2520000"/>
            <a:ext cx="30456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_35"/>
          <p:cNvSpPr/>
          <p:nvPr/>
        </p:nvSpPr>
        <p:spPr>
          <a:xfrm>
            <a:off x="1638000" y="866520"/>
            <a:ext cx="679824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5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Wiggle-match dating</a:t>
            </a:r>
            <a:endParaRPr b="0" lang="en-GB" sz="3309" spc="-1" strike="noStrike">
              <a:latin typeface="Arial"/>
            </a:endParaRPr>
          </a:p>
        </p:txBody>
      </p:sp>
      <p:sp>
        <p:nvSpPr>
          <p:cNvPr id="227" name="CustomShape 2_13"/>
          <p:cNvSpPr/>
          <p:nvPr/>
        </p:nvSpPr>
        <p:spPr>
          <a:xfrm>
            <a:off x="1638000" y="1703520"/>
            <a:ext cx="6798240" cy="280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Assume linear accumulation</a:t>
            </a:r>
            <a:endParaRPr b="0" lang="en-GB" sz="2400" spc="-1" strike="noStrike">
              <a:latin typeface="Arial"/>
            </a:endParaRPr>
          </a:p>
          <a:p>
            <a:pPr marL="411120" indent="-302400">
              <a:lnSpc>
                <a:spcPct val="100000"/>
              </a:lnSpc>
              <a:spcAft>
                <a:spcPts val="1069"/>
              </a:spcAft>
              <a:buClr>
                <a:srgbClr val="f57900"/>
              </a:buClr>
              <a:buSzPct val="45000"/>
              <a:buFont typeface="Wingdings" charset="2"/>
              <a:buChar char=""/>
              <a:tabLst>
                <a:tab algn="l" pos="411120"/>
                <a:tab algn="l" pos="858960"/>
                <a:tab algn="l" pos="1308240"/>
                <a:tab algn="l" pos="1757520"/>
                <a:tab algn="l" pos="2206800"/>
                <a:tab algn="l" pos="2655720"/>
                <a:tab algn="l" pos="3105000"/>
                <a:tab algn="l" pos="3554280"/>
                <a:tab algn="l" pos="4003560"/>
                <a:tab algn="l" pos="4452840"/>
                <a:tab algn="l" pos="4902120"/>
                <a:tab algn="l" pos="5351400"/>
                <a:tab algn="l" pos="5800680"/>
                <a:tab algn="l" pos="6249960"/>
                <a:tab algn="l" pos="6699240"/>
                <a:tab algn="l" pos="7148520"/>
                <a:tab algn="l" pos="7597800"/>
                <a:tab algn="l" pos="8047080"/>
                <a:tab algn="l" pos="8496360"/>
                <a:tab algn="l" pos="8945640"/>
                <a:tab algn="l" pos="939492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age =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*depth +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</a:t>
            </a:r>
            <a:endParaRPr b="0" lang="en-GB" sz="2400" spc="-1" strike="noStrike">
              <a:latin typeface="Arial"/>
            </a:endParaRPr>
          </a:p>
          <a:p>
            <a:pPr marL="411120" indent="-302400">
              <a:lnSpc>
                <a:spcPct val="94000"/>
              </a:lnSpc>
              <a:spcAft>
                <a:spcPts val="106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pic>
        <p:nvPicPr>
          <p:cNvPr id="228" name="Picture 3_11" descr=""/>
          <p:cNvPicPr/>
          <p:nvPr/>
        </p:nvPicPr>
        <p:blipFill>
          <a:blip r:embed="rId1"/>
          <a:stretch/>
        </p:blipFill>
        <p:spPr>
          <a:xfrm>
            <a:off x="2117520" y="2880000"/>
            <a:ext cx="6225120" cy="23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2_6" descr=""/>
          <p:cNvPicPr/>
          <p:nvPr/>
        </p:nvPicPr>
        <p:blipFill>
          <a:blip r:embed="rId1"/>
          <a:stretch/>
        </p:blipFill>
        <p:spPr>
          <a:xfrm>
            <a:off x="1369800" y="1479600"/>
            <a:ext cx="3216600" cy="339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_10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2" name="CustomShape 2_3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Classical” age-model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require(clam)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226080"/>
            <a:ext cx="906660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Piece-wise linear age-depth model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1" name="CustomShape 2_18"/>
          <p:cNvSpPr/>
          <p:nvPr/>
        </p:nvSpPr>
        <p:spPr>
          <a:xfrm>
            <a:off x="1440000" y="1634040"/>
            <a:ext cx="7737480" cy="31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38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Divide 200 cm core into 4 50cm-sections (section elbows not necessarily where dates are)</a:t>
            </a:r>
            <a:endParaRPr b="0" lang="en-GB" sz="2200" spc="-1" strike="noStrike">
              <a:latin typeface="Arial"/>
            </a:endParaRPr>
          </a:p>
          <a:p>
            <a:pPr marL="343080" indent="-338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Linear accumulation rate within each section (gamma prior distr)</a:t>
            </a:r>
            <a:endParaRPr b="0" lang="en-GB" sz="2200" spc="-1" strike="noStrike">
              <a:latin typeface="Arial"/>
            </a:endParaRPr>
          </a:p>
          <a:p>
            <a:pPr marL="343080" indent="-338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b="0" lang="en-GB" sz="22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 dates</a:t>
            </a:r>
            <a:endParaRPr b="0" lang="en-GB" sz="2200" spc="-1" strike="noStrike">
              <a:latin typeface="Arial"/>
            </a:endParaRPr>
          </a:p>
          <a:p>
            <a:pPr marL="343080" indent="-338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each iteration, calculate product of p(priors) * p(dates)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_0"/>
          <p:cNvSpPr/>
          <p:nvPr/>
        </p:nvSpPr>
        <p:spPr>
          <a:xfrm>
            <a:off x="4977360" y="1323720"/>
            <a:ext cx="5098320" cy="30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latin typeface="Arial"/>
            </a:endParaRPr>
          </a:p>
        </p:txBody>
      </p:sp>
      <p:pic>
        <p:nvPicPr>
          <p:cNvPr id="233" name="Picture 6_2" descr=""/>
          <p:cNvPicPr/>
          <p:nvPr/>
        </p:nvPicPr>
        <p:blipFill>
          <a:blip r:embed="rId1"/>
          <a:stretch/>
        </p:blipFill>
        <p:spPr>
          <a:xfrm>
            <a:off x="720000" y="927000"/>
            <a:ext cx="4212000" cy="4731840"/>
          </a:xfrm>
          <a:prstGeom prst="rect">
            <a:avLst/>
          </a:prstGeom>
          <a:ln w="0">
            <a:noFill/>
          </a:ln>
        </p:spPr>
      </p:pic>
      <p:sp>
        <p:nvSpPr>
          <p:cNvPr id="234" name="CustomShape 2_20"/>
          <p:cNvSpPr/>
          <p:nvPr/>
        </p:nvSpPr>
        <p:spPr>
          <a:xfrm>
            <a:off x="504000" y="226080"/>
            <a:ext cx="906660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_1"/>
          <p:cNvSpPr/>
          <p:nvPr/>
        </p:nvSpPr>
        <p:spPr>
          <a:xfrm>
            <a:off x="4977360" y="1323720"/>
            <a:ext cx="5098320" cy="30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Ballpark iteration: simulate accs. from gamma prior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accs (heights of prob. distr.)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Also simulate top date (uniform)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This defines the entire model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Now calculate fit of model w dates</a:t>
            </a:r>
            <a:endParaRPr b="0" lang="en-GB" sz="265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650" spc="-1" strike="noStrike">
                <a:solidFill>
                  <a:srgbClr val="000000"/>
                </a:solidFill>
                <a:latin typeface="Arial"/>
                <a:ea typeface="DejaVu Sans"/>
              </a:rPr>
              <a:t>4 likelihoods for dates</a:t>
            </a:r>
            <a:endParaRPr b="0" lang="en-GB" sz="2650" spc="-1" strike="noStrike">
              <a:latin typeface="Arial"/>
            </a:endParaRPr>
          </a:p>
        </p:txBody>
      </p:sp>
      <p:sp>
        <p:nvSpPr>
          <p:cNvPr id="236" name="CustomShape 2_21"/>
          <p:cNvSpPr/>
          <p:nvPr/>
        </p:nvSpPr>
        <p:spPr>
          <a:xfrm>
            <a:off x="504000" y="226080"/>
            <a:ext cx="906660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Markov-Chain Monte Carlo (MCMC)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37" name="Picture 5_2" descr="A cat wearing a red and black hat&#10;&#10;Description automatically generated"/>
          <p:cNvPicPr/>
          <p:nvPr/>
        </p:nvPicPr>
        <p:blipFill>
          <a:blip r:embed="rId1"/>
          <a:srcRect l="1358" t="0" r="10272" b="0"/>
          <a:stretch/>
        </p:blipFill>
        <p:spPr>
          <a:xfrm>
            <a:off x="9000000" y="4542480"/>
            <a:ext cx="1078200" cy="112536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/>
          <p:nvPr/>
        </p:nvSpPr>
        <p:spPr>
          <a:xfrm>
            <a:off x="1620000" y="2295360"/>
            <a:ext cx="32360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>
            <a:off x="4867560" y="5245200"/>
            <a:ext cx="35974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https://vimeo.com/manage/videos/548372489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360000" y="4943880"/>
            <a:ext cx="414000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400" spc="-1" strike="noStrike">
                <a:latin typeface="Times New Roman"/>
                <a:hlinkClick r:id="rId3"/>
              </a:rPr>
              <a:t>https://vimeo.com/548372489</a:t>
            </a:r>
            <a:endParaRPr b="0" lang="en-GB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2419200" y="180000"/>
            <a:ext cx="5140800" cy="51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_8"/>
          <p:cNvSpPr/>
          <p:nvPr/>
        </p:nvSpPr>
        <p:spPr>
          <a:xfrm>
            <a:off x="1530360" y="809640"/>
            <a:ext cx="701532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9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Grey-scale ghost graphs</a:t>
            </a:r>
            <a:endParaRPr b="0" lang="en-GB" sz="3309" spc="-1" strike="noStrike">
              <a:latin typeface="Arial"/>
            </a:endParaRPr>
          </a:p>
        </p:txBody>
      </p:sp>
      <p:pic>
        <p:nvPicPr>
          <p:cNvPr id="243" name="Picture 2_2" descr=""/>
          <p:cNvPicPr/>
          <p:nvPr/>
        </p:nvPicPr>
        <p:blipFill>
          <a:blip r:embed="rId1"/>
          <a:stretch/>
        </p:blipFill>
        <p:spPr>
          <a:xfrm>
            <a:off x="1373040" y="1479960"/>
            <a:ext cx="3595680" cy="334008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3_10" descr=""/>
          <p:cNvPicPr/>
          <p:nvPr/>
        </p:nvPicPr>
        <p:blipFill>
          <a:blip r:embed="rId2"/>
          <a:stretch/>
        </p:blipFill>
        <p:spPr>
          <a:xfrm>
            <a:off x="5203800" y="1479960"/>
            <a:ext cx="3424320" cy="33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nodeType="clickEffect" fill="hold">
                      <p:stCondLst>
                        <p:cond delay="indefinite"/>
                      </p:stCondLst>
                      <p:childTnLst>
                        <p:par>
                          <p:cTn id="13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_27"/>
          <p:cNvSpPr/>
          <p:nvPr/>
        </p:nvSpPr>
        <p:spPr>
          <a:xfrm>
            <a:off x="504000" y="225720"/>
            <a:ext cx="90669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Analysing age-model uncertainties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6" name="CustomShape 2_12"/>
          <p:cNvSpPr/>
          <p:nvPr/>
        </p:nvSpPr>
        <p:spPr>
          <a:xfrm>
            <a:off x="626040" y="1634400"/>
            <a:ext cx="9066960" cy="31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38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Check existing cores (neotomadb.org)</a:t>
            </a:r>
            <a:endParaRPr b="0" lang="en-GB" sz="2200" spc="-1" strike="noStrike">
              <a:latin typeface="Arial"/>
            </a:endParaRPr>
          </a:p>
          <a:p>
            <a:pPr lvl="1" marL="432000" indent="-21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dates (per millennium)</a:t>
            </a:r>
            <a:endParaRPr b="0" lang="en-GB" sz="2200" spc="-1" strike="noStrike">
              <a:latin typeface="Arial"/>
            </a:endParaRPr>
          </a:p>
          <a:p>
            <a:pPr lvl="1" marL="432000" indent="-21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Age-model uncertainty estimates (min, mean, max)</a:t>
            </a:r>
            <a:endParaRPr b="0" lang="en-GB" sz="2200" spc="-1" strike="noStrike">
              <a:latin typeface="Arial"/>
            </a:endParaRPr>
          </a:p>
          <a:p>
            <a:pPr lvl="2" marL="648000" indent="-21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and Bayesian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2_3" descr=""/>
          <p:cNvPicPr/>
          <p:nvPr/>
        </p:nvPicPr>
        <p:blipFill>
          <a:blip r:embed="rId1"/>
          <a:stretch/>
        </p:blipFill>
        <p:spPr>
          <a:xfrm>
            <a:off x="513360" y="1071000"/>
            <a:ext cx="9131400" cy="3493440"/>
          </a:xfrm>
          <a:prstGeom prst="rect">
            <a:avLst/>
          </a:prstGeom>
          <a:ln w="0">
            <a:noFill/>
          </a:ln>
        </p:spPr>
      </p:pic>
      <p:sp>
        <p:nvSpPr>
          <p:cNvPr id="248" name="CustomShape 1_28"/>
          <p:cNvSpPr/>
          <p:nvPr/>
        </p:nvSpPr>
        <p:spPr>
          <a:xfrm>
            <a:off x="504000" y="225720"/>
            <a:ext cx="90669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Meta-analysis of existing cores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9" name="CustomShape 2_15"/>
          <p:cNvSpPr/>
          <p:nvPr/>
        </p:nvSpPr>
        <p:spPr>
          <a:xfrm>
            <a:off x="579240" y="5306040"/>
            <a:ext cx="261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7" descr=""/>
          <p:cNvPicPr/>
          <p:nvPr/>
        </p:nvPicPr>
        <p:blipFill>
          <a:blip r:embed="rId1"/>
          <a:stretch/>
        </p:blipFill>
        <p:spPr>
          <a:xfrm>
            <a:off x="4177080" y="123120"/>
            <a:ext cx="4846680" cy="5543640"/>
          </a:xfrm>
          <a:prstGeom prst="rect">
            <a:avLst/>
          </a:prstGeom>
          <a:ln w="0">
            <a:noFill/>
          </a:ln>
        </p:spPr>
      </p:pic>
      <p:sp>
        <p:nvSpPr>
          <p:cNvPr id="251" name="CustomShape 1_29"/>
          <p:cNvSpPr/>
          <p:nvPr/>
        </p:nvSpPr>
        <p:spPr>
          <a:xfrm>
            <a:off x="579240" y="5306040"/>
            <a:ext cx="261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_30"/>
          <p:cNvSpPr/>
          <p:nvPr/>
        </p:nvSpPr>
        <p:spPr>
          <a:xfrm>
            <a:off x="1714320" y="1701000"/>
            <a:ext cx="3170520" cy="26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37800" bIns="378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53" name="CustomShape 2_22"/>
          <p:cNvSpPr/>
          <p:nvPr/>
        </p:nvSpPr>
        <p:spPr>
          <a:xfrm>
            <a:off x="1512360" y="4290840"/>
            <a:ext cx="2627640" cy="2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4520" rIns="7452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Linear interpolation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254" name="Picture 2_5" descr="linint.gif"/>
          <p:cNvPicPr/>
          <p:nvPr/>
        </p:nvPicPr>
        <p:blipFill>
          <a:blip r:embed="rId1"/>
          <a:stretch/>
        </p:blipFill>
        <p:spPr>
          <a:xfrm>
            <a:off x="-16560" y="306360"/>
            <a:ext cx="7414920" cy="370656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3_2"/>
          <p:cNvSpPr/>
          <p:nvPr/>
        </p:nvSpPr>
        <p:spPr>
          <a:xfrm>
            <a:off x="579240" y="5306040"/>
            <a:ext cx="261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_39"/>
          <p:cNvSpPr/>
          <p:nvPr/>
        </p:nvSpPr>
        <p:spPr>
          <a:xfrm>
            <a:off x="1512360" y="4290840"/>
            <a:ext cx="2627640" cy="2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4520" rIns="7452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Bayesian: </a:t>
            </a:r>
            <a:r>
              <a:rPr b="0" i="1" lang="en-GB" sz="1490" spc="-1" strike="noStrike">
                <a:solidFill>
                  <a:srgbClr val="000000"/>
                </a:solidFill>
                <a:latin typeface="News Gothic MT"/>
                <a:ea typeface="DejaVu Sans"/>
              </a:rPr>
              <a:t>Bacon</a:t>
            </a:r>
            <a:endParaRPr b="0" lang="en-GB" sz="1490" spc="-1" strike="noStrike">
              <a:latin typeface="Arial"/>
            </a:endParaRPr>
          </a:p>
        </p:txBody>
      </p:sp>
      <p:pic>
        <p:nvPicPr>
          <p:cNvPr id="257" name="Picture 1_4" descr="Bacon.gif"/>
          <p:cNvPicPr/>
          <p:nvPr/>
        </p:nvPicPr>
        <p:blipFill>
          <a:blip r:embed="rId1"/>
          <a:stretch/>
        </p:blipFill>
        <p:spPr>
          <a:xfrm>
            <a:off x="0" y="314640"/>
            <a:ext cx="7398360" cy="3698280"/>
          </a:xfrm>
          <a:prstGeom prst="rect">
            <a:avLst/>
          </a:prstGeom>
          <a:ln w="0">
            <a:noFill/>
          </a:ln>
        </p:spPr>
      </p:pic>
      <p:sp>
        <p:nvSpPr>
          <p:cNvPr id="258" name="CustomShape 2_23"/>
          <p:cNvSpPr/>
          <p:nvPr/>
        </p:nvSpPr>
        <p:spPr>
          <a:xfrm>
            <a:off x="579240" y="5306040"/>
            <a:ext cx="261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_12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5" name="CustomShape 2_2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 6 = outlier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_40"/>
          <p:cNvSpPr/>
          <p:nvPr/>
        </p:nvSpPr>
        <p:spPr>
          <a:xfrm>
            <a:off x="504000" y="225720"/>
            <a:ext cx="90669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vs Bayesian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Bacon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Bchron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60" name="CustomShape 2_24"/>
          <p:cNvSpPr/>
          <p:nvPr/>
        </p:nvSpPr>
        <p:spPr>
          <a:xfrm>
            <a:off x="504000" y="1172880"/>
            <a:ext cx="9066960" cy="351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models</a:t>
            </a:r>
            <a:endParaRPr b="0" lang="en-GB" sz="36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Fast and “conveniently” precise even at low dating densities 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But precision illusionary! Large offsets likely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More dates do not increase precision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Outliers can be disastrous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Popular but not well suited to their tasks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Bayesian: 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Bacon/Bchron</a:t>
            </a:r>
            <a:endParaRPr b="0" lang="en-GB" sz="36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Slower, and larger uncertainties at low dating densities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accuracy, realistic precision estimates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Each additional date will tell us more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Handle outliers well</a:t>
            </a:r>
            <a:endParaRPr b="0" lang="en-GB" sz="2400" spc="-1" strike="noStrike">
              <a:latin typeface="Arial"/>
            </a:endParaRPr>
          </a:p>
          <a:p>
            <a:pPr lvl="1" marL="685800" indent="-223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Outperform classical models at </a:t>
            </a:r>
            <a:r>
              <a:rPr b="1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tested dating densities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61" name="CustomShape 3_6"/>
          <p:cNvSpPr/>
          <p:nvPr/>
        </p:nvSpPr>
        <p:spPr>
          <a:xfrm>
            <a:off x="579240" y="5306040"/>
            <a:ext cx="261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Blaauw et al. 2018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QSR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6566400" y="1440000"/>
            <a:ext cx="3511800" cy="26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_45"/>
          <p:cNvSpPr/>
          <p:nvPr/>
        </p:nvSpPr>
        <p:spPr>
          <a:xfrm>
            <a:off x="1638000" y="897840"/>
            <a:ext cx="67982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64" name="CustomShape 2_14"/>
          <p:cNvSpPr/>
          <p:nvPr/>
        </p:nvSpPr>
        <p:spPr>
          <a:xfrm>
            <a:off x="1638000" y="1703520"/>
            <a:ext cx="6798240" cy="25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18960" indent="-23724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18960"/>
                <a:tab algn="l" pos="398520"/>
                <a:tab algn="l" pos="735120"/>
                <a:tab algn="l" pos="1071720"/>
                <a:tab algn="l" pos="1407960"/>
                <a:tab algn="l" pos="1746360"/>
                <a:tab algn="l" pos="2082960"/>
                <a:tab algn="l" pos="2419200"/>
                <a:tab algn="l" pos="2755800"/>
                <a:tab algn="l" pos="3094200"/>
                <a:tab algn="l" pos="3430440"/>
                <a:tab algn="l" pos="3767040"/>
                <a:tab algn="l" pos="4103640"/>
                <a:tab algn="l" pos="4441680"/>
                <a:tab algn="l" pos="4778280"/>
                <a:tab algn="l" pos="5114880"/>
                <a:tab algn="l" pos="5451480"/>
                <a:tab algn="l" pos="5789520"/>
                <a:tab algn="l" pos="6126120"/>
                <a:tab algn="l" pos="6462720"/>
                <a:tab algn="l" pos="679932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 Unicode MS"/>
              </a:rPr>
              <a:t>OxCal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Bchron, Bpeat, 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5" name="Picture 3_13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39120" cy="252756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3_5"/>
          <p:cNvSpPr/>
          <p:nvPr/>
        </p:nvSpPr>
        <p:spPr>
          <a:xfrm>
            <a:off x="5855760" y="3850560"/>
            <a:ext cx="4237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modelled as increments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-value dictates degree of flexibility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k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 can be set fixed or adapting to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Interpolation between dates or every cm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7" name="Picture 5_1" descr=""/>
          <p:cNvPicPr/>
          <p:nvPr/>
        </p:nvPicPr>
        <p:blipFill>
          <a:blip r:embed="rId2"/>
          <a:stretch/>
        </p:blipFill>
        <p:spPr>
          <a:xfrm>
            <a:off x="6047640" y="2620440"/>
            <a:ext cx="2524680" cy="12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_48"/>
          <p:cNvSpPr/>
          <p:nvPr/>
        </p:nvSpPr>
        <p:spPr>
          <a:xfrm>
            <a:off x="1638000" y="897840"/>
            <a:ext cx="67982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69" name="CustomShape 2_17"/>
          <p:cNvSpPr/>
          <p:nvPr/>
        </p:nvSpPr>
        <p:spPr>
          <a:xfrm>
            <a:off x="1638000" y="1703520"/>
            <a:ext cx="6798240" cy="25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20400" indent="-23760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808080"/>
                </a:solidFill>
                <a:latin typeface="Arial"/>
                <a:ea typeface="Arial Unicode MS"/>
              </a:rPr>
              <a:t>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0" name="Picture 3_12" descr=""/>
          <p:cNvPicPr/>
          <p:nvPr/>
        </p:nvPicPr>
        <p:blipFill>
          <a:blip r:embed="rId1"/>
          <a:stretch/>
        </p:blipFill>
        <p:spPr>
          <a:xfrm>
            <a:off x="1501560" y="2227680"/>
            <a:ext cx="3939120" cy="252756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4_1" descr=""/>
          <p:cNvPicPr/>
          <p:nvPr/>
        </p:nvPicPr>
        <p:blipFill>
          <a:blip r:embed="rId2"/>
          <a:stretch/>
        </p:blipFill>
        <p:spPr>
          <a:xfrm>
            <a:off x="6192000" y="2585880"/>
            <a:ext cx="2243880" cy="126072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3_4"/>
          <p:cNvSpPr/>
          <p:nvPr/>
        </p:nvSpPr>
        <p:spPr>
          <a:xfrm>
            <a:off x="6067440" y="3850560"/>
            <a:ext cx="342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Gamma jumps in depth and age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No adaptable settings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_50"/>
          <p:cNvSpPr/>
          <p:nvPr/>
        </p:nvSpPr>
        <p:spPr>
          <a:xfrm>
            <a:off x="1638000" y="897840"/>
            <a:ext cx="67982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5600" rIns="75600" tIns="29160" bIns="37800" anchor="ctr">
            <a:normAutofit fontScale="44000"/>
          </a:bodyPr>
          <a:p>
            <a:pPr algn="ctr">
              <a:lnSpc>
                <a:spcPct val="93000"/>
              </a:lnSpc>
              <a:tabLst>
                <a:tab algn="l" pos="0"/>
                <a:tab algn="l" pos="335880"/>
                <a:tab algn="l" pos="672840"/>
                <a:tab algn="l" pos="1009800"/>
                <a:tab algn="l" pos="1346400"/>
                <a:tab algn="l" pos="1683360"/>
                <a:tab algn="l" pos="2020320"/>
                <a:tab algn="l" pos="2357280"/>
                <a:tab algn="l" pos="2694240"/>
                <a:tab algn="l" pos="3031200"/>
                <a:tab algn="l" pos="3368160"/>
                <a:tab algn="l" pos="3705120"/>
                <a:tab algn="l" pos="4042080"/>
                <a:tab algn="l" pos="4379040"/>
                <a:tab algn="l" pos="4716000"/>
                <a:tab algn="l" pos="5052960"/>
                <a:tab algn="l" pos="5389920"/>
                <a:tab algn="l" pos="5726880"/>
                <a:tab algn="l" pos="6063840"/>
                <a:tab algn="l" pos="6400800"/>
                <a:tab algn="l" pos="6737760"/>
              </a:tabLst>
            </a:pPr>
            <a:r>
              <a:rPr b="0" lang="en-GB" sz="4100" spc="-1" strike="noStrike">
                <a:solidFill>
                  <a:srgbClr val="000080"/>
                </a:solidFill>
                <a:latin typeface="Arial"/>
                <a:ea typeface="Arial Unicode MS"/>
              </a:rPr>
              <a:t>Bayesian age-depth model techniques</a:t>
            </a:r>
            <a:endParaRPr b="0" lang="en-GB" sz="4100" spc="-1" strike="noStrike">
              <a:latin typeface="Arial"/>
            </a:endParaRPr>
          </a:p>
        </p:txBody>
      </p:sp>
      <p:sp>
        <p:nvSpPr>
          <p:cNvPr id="274" name="CustomShape 2_16"/>
          <p:cNvSpPr/>
          <p:nvPr/>
        </p:nvSpPr>
        <p:spPr>
          <a:xfrm>
            <a:off x="1638000" y="1703520"/>
            <a:ext cx="6798240" cy="25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>
            <a:noAutofit/>
          </a:bodyPr>
          <a:p>
            <a:pPr marL="320400" indent="-237600">
              <a:lnSpc>
                <a:spcPct val="93000"/>
              </a:lnSpc>
              <a:spcAft>
                <a:spcPts val="1426"/>
              </a:spcAft>
              <a:buClr>
                <a:srgbClr val="000080"/>
              </a:buClr>
              <a:buSzPct val="45000"/>
              <a:buFont typeface="Wingdings" charset="2"/>
              <a:buChar char=""/>
              <a:tabLst>
                <a:tab algn="l" pos="320400"/>
                <a:tab algn="l" pos="398880"/>
                <a:tab algn="l" pos="735840"/>
                <a:tab algn="l" pos="1072800"/>
                <a:tab algn="l" pos="1409760"/>
                <a:tab algn="l" pos="1746720"/>
                <a:tab algn="l" pos="2083680"/>
                <a:tab algn="l" pos="2420640"/>
                <a:tab algn="l" pos="2757600"/>
                <a:tab algn="l" pos="3094560"/>
                <a:tab algn="l" pos="3431160"/>
                <a:tab algn="l" pos="3768120"/>
                <a:tab algn="l" pos="4105080"/>
                <a:tab algn="l" pos="4442040"/>
                <a:tab algn="l" pos="4779000"/>
                <a:tab algn="l" pos="5115960"/>
                <a:tab algn="l" pos="5452920"/>
                <a:tab algn="l" pos="5789880"/>
                <a:tab algn="l" pos="6126840"/>
                <a:tab algn="l" pos="6463800"/>
                <a:tab algn="l" pos="6800760"/>
              </a:tabLst>
            </a:pP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OxCal, </a:t>
            </a:r>
            <a:r>
              <a:rPr b="0" lang="en-GB" sz="3200" spc="-1" strike="noStrike">
                <a:solidFill>
                  <a:srgbClr val="a6a6a6"/>
                </a:solidFill>
                <a:latin typeface="Arial"/>
                <a:ea typeface="Arial Unicode MS"/>
              </a:rPr>
              <a:t>Bchron</a:t>
            </a:r>
            <a:r>
              <a:rPr b="0" lang="en-GB" sz="3200" spc="-1" strike="noStrike">
                <a:solidFill>
                  <a:srgbClr val="999999"/>
                </a:solidFill>
                <a:latin typeface="Arial"/>
                <a:ea typeface="Arial Unicode MS"/>
              </a:rPr>
              <a:t>, Bpeat, </a:t>
            </a:r>
            <a:r>
              <a:rPr b="0" lang="en-GB" sz="3200" spc="-1" strike="noStrike">
                <a:solidFill>
                  <a:srgbClr val="595959"/>
                </a:solidFill>
                <a:latin typeface="Arial"/>
                <a:ea typeface="Arial Unicode MS"/>
              </a:rPr>
              <a:t>Bacon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5" name="Picture 2_11" descr=""/>
          <p:cNvPicPr/>
          <p:nvPr/>
        </p:nvPicPr>
        <p:blipFill>
          <a:blip r:embed="rId1"/>
          <a:stretch/>
        </p:blipFill>
        <p:spPr>
          <a:xfrm>
            <a:off x="1085400" y="2126520"/>
            <a:ext cx="3665880" cy="274788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3_15" descr=""/>
          <p:cNvPicPr/>
          <p:nvPr/>
        </p:nvPicPr>
        <p:blipFill>
          <a:blip r:embed="rId2"/>
          <a:stretch/>
        </p:blipFill>
        <p:spPr>
          <a:xfrm>
            <a:off x="7900200" y="4500000"/>
            <a:ext cx="2179800" cy="117864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3_7"/>
          <p:cNvSpPr/>
          <p:nvPr/>
        </p:nvSpPr>
        <p:spPr>
          <a:xfrm>
            <a:off x="4860000" y="4483800"/>
            <a:ext cx="3018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Adaptable priors: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rate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Accumulation rate variability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Hiatus length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78" name="CustomShape 4_1"/>
          <p:cNvSpPr/>
          <p:nvPr/>
        </p:nvSpPr>
        <p:spPr>
          <a:xfrm>
            <a:off x="7272000" y="1931760"/>
            <a:ext cx="27716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If you will begin with certainties, you shall end in doubts, but if you will content to begin with doubts, you shall end in certainties.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After Francis Bacon (AD 1561 - 1626)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1_3" descr=""/>
          <p:cNvPicPr/>
          <p:nvPr/>
        </p:nvPicPr>
        <p:blipFill>
          <a:blip r:embed="rId1"/>
          <a:stretch/>
        </p:blipFill>
        <p:spPr>
          <a:xfrm>
            <a:off x="4463640" y="270000"/>
            <a:ext cx="4854960" cy="3236040"/>
          </a:xfrm>
          <a:prstGeom prst="rect">
            <a:avLst/>
          </a:prstGeom>
          <a:ln w="0">
            <a:noFill/>
          </a:ln>
        </p:spPr>
      </p:pic>
      <p:pic>
        <p:nvPicPr>
          <p:cNvPr id="280" name="Picture 2_10" descr=""/>
          <p:cNvPicPr/>
          <p:nvPr/>
        </p:nvPicPr>
        <p:blipFill>
          <a:blip r:embed="rId2"/>
          <a:stretch/>
        </p:blipFill>
        <p:spPr>
          <a:xfrm>
            <a:off x="5361840" y="3644280"/>
            <a:ext cx="3777120" cy="188712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1_53"/>
          <p:cNvSpPr/>
          <p:nvPr/>
        </p:nvSpPr>
        <p:spPr>
          <a:xfrm>
            <a:off x="360000" y="4941000"/>
            <a:ext cx="5036040" cy="5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0840" bIns="45000">
            <a:noAutofit/>
          </a:bodyPr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800" spc="-1" strike="noStrike">
                <a:solidFill>
                  <a:srgbClr val="dc2300"/>
                </a:solidFill>
                <a:latin typeface="Arial"/>
                <a:ea typeface="Arial Unicode MS"/>
              </a:rPr>
              <a:t>Barber and Langdon 2007, Quat. Sci. Rev.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93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800" spc="-1" strike="noStrike">
                <a:solidFill>
                  <a:srgbClr val="dc2300"/>
                </a:solidFill>
                <a:latin typeface="Arial"/>
                <a:ea typeface="Arial Unicode MS"/>
              </a:rPr>
              <a:t>Charman et al. 2009, Quat. Sci. Rev.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82" name="Picture 4_4" descr=""/>
          <p:cNvPicPr/>
          <p:nvPr/>
        </p:nvPicPr>
        <p:blipFill>
          <a:blip r:embed="rId3"/>
          <a:stretch/>
        </p:blipFill>
        <p:spPr>
          <a:xfrm>
            <a:off x="936360" y="275040"/>
            <a:ext cx="3313440" cy="452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_14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38" name="CustomShape 2_5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interpolation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_16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1" name="CustomShape 2_4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Linear regression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 outliers=6)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_18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4" name="CustomShape 2_7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degree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clam(,2,2,hiatus=470)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_66"/>
          <p:cNvSpPr/>
          <p:nvPr/>
        </p:nvSpPr>
        <p:spPr>
          <a:xfrm>
            <a:off x="1530000" y="809640"/>
            <a:ext cx="7015680" cy="50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6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0" lang="en-GB" sz="33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age-depth model?</a:t>
            </a:r>
            <a:endParaRPr b="0" lang="en-GB" sz="3300" spc="-1" strike="noStrike">
              <a:latin typeface="Arial"/>
            </a:endParaRPr>
          </a:p>
        </p:txBody>
      </p:sp>
      <p:sp>
        <p:nvSpPr>
          <p:cNvPr id="147" name="CustomShape 2_30"/>
          <p:cNvSpPr/>
          <p:nvPr/>
        </p:nvSpPr>
        <p:spPr>
          <a:xfrm>
            <a:off x="5309640" y="1821600"/>
            <a:ext cx="350568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03200" indent="-294480">
              <a:lnSpc>
                <a:spcPct val="100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800 cm core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</a:t>
            </a:r>
            <a:r>
              <a:rPr b="0" lang="en-GB" sz="2400" spc="-1" strike="noStrike" baseline="3300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dates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surface = recent</a:t>
            </a:r>
            <a:endParaRPr b="0" lang="en-GB" sz="2400" spc="-1" strike="noStrike">
              <a:latin typeface="Arial"/>
            </a:endParaRPr>
          </a:p>
          <a:p>
            <a:pPr marL="403200" indent="-294480">
              <a:lnSpc>
                <a:spcPct val="99000"/>
              </a:lnSpc>
              <a:spcAft>
                <a:spcPts val="106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Polynomial regression</a:t>
            </a:r>
            <a:endParaRPr b="0" lang="en-GB" sz="24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470 cm = hiatus</a:t>
            </a:r>
            <a:endParaRPr b="0" lang="en-GB" sz="2100" spc="-1" strike="noStrike">
              <a:latin typeface="Arial"/>
            </a:endParaRPr>
          </a:p>
          <a:p>
            <a:pPr lvl="1" marL="835200" indent="-268920">
              <a:lnSpc>
                <a:spcPct val="99000"/>
              </a:lnSpc>
              <a:spcAft>
                <a:spcPts val="853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1" lang="en-GB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degree</a:t>
            </a:r>
            <a:endParaRPr b="0" lang="en-GB" sz="2100" spc="-1" strike="noStrike">
              <a:latin typeface="Arial"/>
            </a:endParaRPr>
          </a:p>
          <a:p>
            <a:pPr>
              <a:lnSpc>
                <a:spcPct val="99000"/>
              </a:lnSpc>
              <a:spcAft>
                <a:spcPts val="1069"/>
              </a:spcAft>
              <a:tabLst>
                <a:tab algn="l" pos="403200"/>
                <a:tab algn="l" pos="851040"/>
                <a:tab algn="l" pos="1300320"/>
                <a:tab algn="l" pos="1749600"/>
                <a:tab algn="l" pos="2198520"/>
                <a:tab algn="l" pos="2647800"/>
                <a:tab algn="l" pos="3097080"/>
                <a:tab algn="l" pos="3546360"/>
                <a:tab algn="l" pos="3995640"/>
                <a:tab algn="l" pos="4444920"/>
                <a:tab algn="l" pos="4894200"/>
                <a:tab algn="l" pos="5343480"/>
                <a:tab algn="l" pos="5792760"/>
                <a:tab algn="l" pos="6242040"/>
                <a:tab algn="l" pos="6691320"/>
                <a:tab algn="l" pos="7140600"/>
                <a:tab algn="l" pos="7589880"/>
                <a:tab algn="l" pos="8039160"/>
                <a:tab algn="l" pos="8488440"/>
                <a:tab algn="l" pos="8937720"/>
                <a:tab algn="l" pos="9387000"/>
              </a:tabLst>
            </a:pPr>
            <a:r>
              <a:rPr b="0" lang="en-GB" sz="2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clam(,2,3,hiatus=470)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48" name="CustomShape 3_0"/>
          <p:cNvSpPr/>
          <p:nvPr/>
        </p:nvSpPr>
        <p:spPr>
          <a:xfrm>
            <a:off x="1945800" y="4694760"/>
            <a:ext cx="3296160" cy="191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7680" rIns="67680" tIns="33840" bIns="3384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4784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840"/>
                <a:tab algn="l" pos="6288120"/>
                <a:tab algn="l" pos="6737400"/>
                <a:tab algn="l" pos="7186680"/>
                <a:tab algn="l" pos="7635960"/>
                <a:tab algn="l" pos="8085240"/>
                <a:tab algn="l" pos="8534520"/>
                <a:tab algn="l" pos="8983800"/>
              </a:tabLst>
            </a:pPr>
            <a:r>
              <a:rPr b="1" lang="en-GB" sz="13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wide uncertainties when extrapolating!</a:t>
            </a:r>
            <a:endParaRPr b="0" lang="en-GB" sz="135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449820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3243</TotalTime>
  <Application>LibreOffice/7.1.6.2.0$Linux_X86_64 LibreOffice_project/10$Build-2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2021-05-12T13:02:32Z</dcterms:created>
  <dc:creator>Maarten Blaauw</dc:creator>
  <dc:description/>
  <dc:language>en-GB</dc:language>
  <cp:lastModifiedBy>Maarten Blaauw</cp:lastModifiedBy>
  <dcterms:modified xsi:type="dcterms:W3CDTF">2021-09-11T15:42:36Z</dcterms:modified>
  <cp:revision>99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